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Montserrat"/>
      <p:regular r:id="rId63"/>
      <p:bold r:id="rId64"/>
      <p:italic r:id="rId65"/>
      <p:boldItalic r:id="rId66"/>
    </p:embeddedFont>
    <p:embeddedFont>
      <p:font typeface="Roboto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77">
          <p15:clr>
            <a:srgbClr val="A4A3A4"/>
          </p15:clr>
        </p15:guide>
        <p15:guide id="2" pos="3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A6620C-9C7E-4823-A909-C2A08E8D62F9}">
  <a:tblStyle styleId="{39A6620C-9C7E-4823-A909-C2A08E8D62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77"/>
        <p:guide pos="3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6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8.xml"/><Relationship Id="rId68" Type="http://schemas.openxmlformats.org/officeDocument/2006/relationships/font" Target="fonts/RobotoMono-bold.fntdata"/><Relationship Id="rId23" Type="http://schemas.openxmlformats.org/officeDocument/2006/relationships/slide" Target="slides/slide17.xml"/><Relationship Id="rId67" Type="http://schemas.openxmlformats.org/officeDocument/2006/relationships/font" Target="fonts/RobotoMon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0feb139c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0feb139c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0feb139c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0feb139c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0feb139c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0feb139c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0feb139c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0feb139c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feb139c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feb139c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166de1a1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166de1a1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166de1a1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166de1a1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166de1a16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166de1a1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166de1a1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166de1a1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0feb139c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0feb139c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6a9817d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66a9817d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c1b56305b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c1b56305b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0feb139c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0feb139c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0feb139c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0feb139c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0feb139c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0feb139c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166de1a1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166de1a1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0feb139c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0feb139c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0feb139c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90feb139c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0feb139c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0feb139c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0feb139c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0feb139c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0feb139c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0feb139c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6a9817d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66a9817d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0feb139c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0feb139c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0feb139ce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0feb139c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0feb139ce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0feb139ce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0feb139ce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0feb139c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166de1a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9166de1a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166de1a1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9166de1a1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166de1a1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166de1a1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166de1a1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166de1a1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166de1a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9166de1a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166de1a1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166de1a1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0feb139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0feb139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166de1a1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166de1a1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166de1a1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9166de1a1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166de1a1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166de1a1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166de1a1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9166de1a1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9166de1a1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9166de1a1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166de1a1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166de1a1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166de1a1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166de1a1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9166de1a1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9166de1a1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9166de1a1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9166de1a1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9166de1a1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9166de1a1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0feb139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0feb139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166de1a1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9166de1a1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9166de1a1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9166de1a1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9166de1a1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9166de1a1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9166de1a1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9166de1a1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9166de1a1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9166de1a1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166de1a1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166de1a1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f1be7e07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g18f1be7e07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0feb139c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0feb139c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0feb139c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0feb139c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6a9817dd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66a9817dd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0feb139c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0feb139c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>
  <p:cSld name="OBJECT 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729" y="273844"/>
            <a:ext cx="7887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729" y="1369219"/>
            <a:ext cx="7887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810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458758" y="4767263"/>
            <a:ext cx="24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1E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496875" y="1033425"/>
            <a:ext cx="63984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Basic Algorithms and Data Structures</a:t>
            </a:r>
            <a:endParaRPr b="1" sz="36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496875" y="239200"/>
            <a:ext cx="9341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Сортування 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496875" y="1117000"/>
            <a:ext cx="4108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Алгоритми сортування - це ключовий інструмент в обробці даних.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Кожен раз, коли ви шукаєте контакт у своєму телефоні або переглядаєте список товарів у онлайн-магазині в порядку зростання ціни, ви користуєтеся результатами сортування.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Вони дозволяють нам організовувати величезні масиви інформації таким чином, щоб ми могли швидко та легко знаходити потрібну інформацію, роблячи наші цифрові інтеракції інтуїтивно зрозумілими та ефективними.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400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496875" y="239200"/>
            <a:ext cx="8384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Трансформація (Перетворення)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496875" y="1117000"/>
            <a:ext cx="4108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Кожен раз, коли фото з вашого смартфона перетворюється на шедевр за допомогою фільтрів або коли ваші дані в Excel автоматично конвертуються в графік, відбувається трансформація.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Трансформація процес перетворення даних з одного формату чи структури в інший, що дозволяє нам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візуалізувати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 аналізувати та використовувати інформацію більш ефективно.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Трансформації роблять наші дані доступними, зрозумілими та корисними у різних контекстах.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400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96875" y="239200"/>
            <a:ext cx="9341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Криптографія 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96875" y="1117000"/>
            <a:ext cx="4108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У світі, де наші дані постійно пересилаються, зберігаються та обмінюються в цифровому форматі, криптографія стає ключовим інструментом для забезпечення конфіденційності, цілісності та автентичності інформації.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Від безпечних онлайн-платежів до захисту комунікацій від зловмисників - криптографія є тим щитом, який стоїть між нашими даними та потенційними загрозами, дозволяючи нам довіряти цифровому світу навколо нас.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400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Суть використання алгоритмів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496875" y="1117000"/>
            <a:ext cx="4108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Ми не шукаємо "ідеального" рішення. Ми шукаємо "прийнятне" рішення, яке відповідає нашим потребам або обмеженням.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Суть використання алгоритмів полягає в тому, щоб отримати відповідь, яка відображає баланс між точністю, швидкістю та витратами ресурсів.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400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1356150" y="2077550"/>
            <a:ext cx="62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Створення алгоритму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Визначення проблеми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496875" y="1117000"/>
            <a:ext cx="4108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Перший крок у створенні алгоритму - це чітке розуміння та визначення проблеми, яку потрібно вирішити.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Задайте собі питання: Що саме я хочу досягти?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Які вхідні дані будуть доступні? Який очікуваний результат?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Чітке визначення проблеми полегшує подальші етапи розробки алгоритму.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475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Розробка стратегії вирішення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496875" y="1117000"/>
            <a:ext cx="4108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На цьому етапі ви розробляєте план або стратегію, як вирішити визначену проблему.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Розгляньте різні підходи до вирішення проблеми та виберіть найбільш оптимальний.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Створіть крок за кроком інструкції, які допоможуть досягти бажаного результату.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475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Кодування стратегії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496875" y="1117000"/>
            <a:ext cx="41082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Перетворіть вашу стратегію вирішення в конкретний код на обраній вами мові програмування.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Зосередьтеся на ефективності та читабельності коду.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Використовуйте коментарі та дотримуйтеся стандартів кодування, щоб ваш код було легко розуміти іншим розробникам.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475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Тестування алгоритму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496875" y="1117000"/>
            <a:ext cx="4108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Перевірте свій алгоритм на різних вхідних даних, включаючи крайні випадки.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Переконайтеся, що ваш алгоритм працює правильно та ефективно.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Якщо виникають проблеми або помилки, поверніться до етапу кодування та внесіть необхідні корективи.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475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1356150" y="2077550"/>
            <a:ext cx="62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Структурування даних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496875" y="239200"/>
            <a:ext cx="9341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532025" y="1232700"/>
            <a:ext cx="40731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b="1" lang="en" sz="19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изначення</a:t>
            </a:r>
            <a:endParaRPr b="1" sz="19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Це набір інструкцій, які визначають послідовність дій для розв’язання певної задачі або досягнення певного результату.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675" y="9646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/>
        </p:nvSpPr>
        <p:spPr>
          <a:xfrm>
            <a:off x="5064200" y="1348050"/>
            <a:ext cx="4035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Там, де ми бачимо зображення, текст або відео, комп'ютер "бачить" лише послідовності двійкового коду.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4013"/>
            <a:ext cx="4799475" cy="47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Біт та Байт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553450" y="1453750"/>
            <a:ext cx="79476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Біт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- це основна одиниця інформації в комп'ютерах, яка може мати два значення: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або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Байт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- це група з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700">
                <a:latin typeface="Montserrat"/>
                <a:ea typeface="Montserrat"/>
                <a:cs typeface="Montserrat"/>
                <a:sym typeface="Montserrat"/>
              </a:rPr>
              <a:t>бітів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, яка використовується в комп'ютерах для збереження одного символу інформації. Один байт може представляти цифру, букву, знак пунктуації або інший знак у відповідності до визначеного кодування.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Біт та Байт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40600"/>
            <a:ext cx="73152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36"/>
          <p:cNvGraphicFramePr/>
          <p:nvPr/>
        </p:nvGraphicFramePr>
        <p:xfrm>
          <a:off x="784200" y="119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{39A6620C-9C7E-4823-A909-C2A08E8D62F9}</a:tableStyleId>
              </a:tblPr>
              <a:tblGrid>
                <a:gridCol w="1262600"/>
                <a:gridCol w="1262600"/>
                <a:gridCol w="1262600"/>
                <a:gridCol w="1262600"/>
                <a:gridCol w="1262600"/>
                <a:gridCol w="1262600"/>
              </a:tblGrid>
              <a:tr h="27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десяткова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двійкова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шістнадцят-кова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десяткова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двійкова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шістнадцят-кова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7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</a:tr>
              <a:tr h="27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</a:tr>
              <a:tr h="27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</a:tr>
              <a:tr h="27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</a:tr>
              <a:tr h="27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</a:tr>
              <a:tr h="27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</a:tr>
              <a:tr h="27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0111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Системи обчислення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Пам’ять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496875" y="1117000"/>
            <a:ext cx="817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Комп'ютерна пам'ять розділена на багато окремих "клітин" або "комірок", кожна з яких може зберігати невеликий обсяг даних і має свою унікальну числову адресу. Для читання або запису даних в пам'ять використовуються операції, які впливають на одну клітину за один раз. Для доступу до конкретної клітини пам'яті необхідно передати її числову адресу.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75" y="2567198"/>
            <a:ext cx="8174100" cy="234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>
            <a:off x="3051775" y="1546800"/>
            <a:ext cx="4263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Оцінювання якості алгоритму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050" y="2637200"/>
            <a:ext cx="2145551" cy="214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878" y="547850"/>
            <a:ext cx="2145551" cy="214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Метрики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496875" y="1117000"/>
            <a:ext cx="4108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Часова складність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Вимірює кількість операцій, які алгоритм виконує в залежності від розміру вхідних даних. Це допомагає оцінити, наскільки швидко алгоритм може виконуватися.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Просторова складність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Вимірює обсяг пам'яті, який алгоритм використовує в залежності від розміру вхідних даних. Це допомагає зрозуміти, наскільки ефективно алгоритм використовує ресурси пам'яті.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025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Часова складність алгоритму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295125" y="1117000"/>
            <a:ext cx="4310100" cy="3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Найкращий випадок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 коли для вхідних даних встановленого обсягу потрібна мінімальна кількість операцій виконання алгоритму.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Найгірший випадок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 коли для вхідних даних встановленого обсягу потрібна максимальна кількість операцій виконання алгоритму.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Середній випадок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підносить середню кількість операцій, зазвичай потрібних для опрацювання вхідних даних встановленого обсягу.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625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Big O notation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295125" y="1117000"/>
            <a:ext cx="5537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Символічне представлення, яке описує, як час виконання алгоритму зростає зі збільшенням розміру вхідних даних. Воно фокусується на "найгіршому" випадку виконання алгоритму.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i="1" lang="en" sz="1500">
                <a:latin typeface="Consolas"/>
                <a:ea typeface="Consolas"/>
                <a:cs typeface="Consolas"/>
                <a:sym typeface="Consolas"/>
              </a:rPr>
              <a:t>O(1)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 константний час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 Незалежно від розміру вхідних даних, алгоритм завжди виконується за однаковий час.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i="1" lang="en" sz="1500">
                <a:latin typeface="Consolas"/>
                <a:ea typeface="Consolas"/>
                <a:cs typeface="Consolas"/>
                <a:sym typeface="Consolas"/>
              </a:rPr>
              <a:t>O(n)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лінійний час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 Час виконання зростає лінійно зі збільшенням розміру вхідних даних.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i="1" lang="en" sz="1500">
                <a:latin typeface="Consolas"/>
                <a:ea typeface="Consolas"/>
                <a:cs typeface="Consolas"/>
                <a:sym typeface="Consolas"/>
              </a:rPr>
              <a:t>O(n²)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квадратичний час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 При збільшенні розміру вхідних даних вдвічі, час виконання зростає в чотири рази.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i="1" lang="en" sz="1500">
                <a:latin typeface="Consolas"/>
                <a:ea typeface="Consolas"/>
                <a:cs typeface="Consolas"/>
                <a:sym typeface="Consolas"/>
              </a:rPr>
              <a:t>O(log n)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логарифмічний час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 Зазвичай зустрічається в алгоритмах пошуку.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650" y="1117000"/>
            <a:ext cx="3006976" cy="30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496875" y="1471200"/>
            <a:ext cx="4154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Функція завжди повертає перший елемент масиву.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Незалежно від розміру масиву, операція завершується за один крок, тому часова складність є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константою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5045125" y="1880650"/>
            <a:ext cx="3321600" cy="1210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22C3D"/>
                </a:solidFill>
                <a:latin typeface="Courier New"/>
                <a:ea typeface="Courier New"/>
                <a:cs typeface="Courier New"/>
                <a:sym typeface="Courier New"/>
              </a:rPr>
              <a:t>get_first_element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(arr):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arr[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7113100" y="1603650"/>
            <a:ext cx="8121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496875" y="239200"/>
            <a:ext cx="8386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O(1)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константний час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496875" y="239200"/>
            <a:ext cx="9341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Характеристики алгоритму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4874450" y="964600"/>
            <a:ext cx="40731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Детальність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Неодмінність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Визначеність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75" y="9646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 txBox="1"/>
          <p:nvPr/>
        </p:nvSpPr>
        <p:spPr>
          <a:xfrm>
            <a:off x="496875" y="1471200"/>
            <a:ext cx="41547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Функція перевіряє кожен елемент масиву, щоб знайти цільовий елемент. У найгіршому випадку нам потрібно буде перевірити весь масив, тому часова складність є лінійною.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5045125" y="1880650"/>
            <a:ext cx="3321600" cy="2035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22C3D"/>
                </a:solidFill>
                <a:latin typeface="Courier New"/>
                <a:ea typeface="Courier New"/>
                <a:cs typeface="Courier New"/>
                <a:sym typeface="Courier New"/>
              </a:rPr>
              <a:t>find_element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(arr, target):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item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arr: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item == target: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300">
              <a:solidFill>
                <a:srgbClr val="2E95D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9" name="Google Shape;279;p43"/>
          <p:cNvSpPr txBox="1"/>
          <p:nvPr/>
        </p:nvSpPr>
        <p:spPr>
          <a:xfrm>
            <a:off x="7113100" y="1603650"/>
            <a:ext cx="8121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496875" y="239200"/>
            <a:ext cx="8386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O(n)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лінійний час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/>
        </p:nvSpPr>
        <p:spPr>
          <a:xfrm>
            <a:off x="496875" y="1139800"/>
            <a:ext cx="41547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Два звичайних цикла, які йдуть підряд (не вкладені один в одного), матимуть лінійну складність, тому що вони виконуються послідовно, а не одночасно.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Перший цикл виконується </a:t>
            </a:r>
            <a:r>
              <a:rPr b="1" i="1" lang="en" sz="1500"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разів, і другий цикл також виконується </a:t>
            </a:r>
            <a:r>
              <a:rPr b="1" i="1" lang="en" sz="1500"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разів. Тому загальна кількість операцій, які виконуються, дорівнює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n + 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або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2n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 Однак у великому О-нотації ми зазвичай ігноруємо константні множники, тому складність буде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O(n)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5045125" y="1880650"/>
            <a:ext cx="3321600" cy="2035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E9950C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(n):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якась операція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E9950C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(n):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якась інша операція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44"/>
          <p:cNvSpPr txBox="1"/>
          <p:nvPr/>
        </p:nvSpPr>
        <p:spPr>
          <a:xfrm>
            <a:off x="7113100" y="1603650"/>
            <a:ext cx="8121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9" name="Google Shape;289;p44"/>
          <p:cNvSpPr txBox="1"/>
          <p:nvPr/>
        </p:nvSpPr>
        <p:spPr>
          <a:xfrm>
            <a:off x="496875" y="239200"/>
            <a:ext cx="8386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O(n)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лінійний час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 txBox="1"/>
          <p:nvPr/>
        </p:nvSpPr>
        <p:spPr>
          <a:xfrm>
            <a:off x="496875" y="1211225"/>
            <a:ext cx="6768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Алгоритм сортування бульбашкою використовує вкладені цикли для порівняння та обміну елементів. Через два вкладені цикли, що проходять через масив, часова складність є квадратичною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3551100" y="2566450"/>
            <a:ext cx="5396400" cy="23109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22C3D"/>
                </a:solidFill>
                <a:latin typeface="Courier New"/>
                <a:ea typeface="Courier New"/>
                <a:cs typeface="Courier New"/>
                <a:sym typeface="Courier New"/>
              </a:rPr>
              <a:t>bubble_sort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(arr):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n = </a:t>
            </a:r>
            <a:r>
              <a:rPr lang="en" sz="1300">
                <a:solidFill>
                  <a:srgbClr val="E9950C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(arr)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E9950C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(n):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E9950C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n-i-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arr[j] &gt; arr[j+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arr[j], arr[j+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 = arr[j+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], arr[j]</a:t>
            </a:r>
            <a:endParaRPr sz="1300">
              <a:solidFill>
                <a:srgbClr val="2E95D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45"/>
          <p:cNvSpPr txBox="1"/>
          <p:nvPr/>
        </p:nvSpPr>
        <p:spPr>
          <a:xfrm>
            <a:off x="7417900" y="2289450"/>
            <a:ext cx="8121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8" name="Google Shape;298;p45"/>
          <p:cNvSpPr txBox="1"/>
          <p:nvPr/>
        </p:nvSpPr>
        <p:spPr>
          <a:xfrm>
            <a:off x="496875" y="239200"/>
            <a:ext cx="8386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O(n²)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квадратичний час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 txBox="1"/>
          <p:nvPr/>
        </p:nvSpPr>
        <p:spPr>
          <a:xfrm>
            <a:off x="496875" y="1139800"/>
            <a:ext cx="4154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У цьому прикладі з кожним проходом циклу значення </a:t>
            </a:r>
            <a:r>
              <a:rPr b="1" i="1" lang="en" sz="13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збільшується вдвічі, тому кількість ітерацій циклу буде логарифмічною відносно </a:t>
            </a:r>
            <a:r>
              <a:rPr b="1" i="1" lang="en" sz="1500"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 Тобто, якщо </a:t>
            </a:r>
            <a:r>
              <a:rPr b="1" i="1" lang="en"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збільшиться вдвічі, кількість ітерацій збільшиться лише на одиницю.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46"/>
          <p:cNvSpPr txBox="1"/>
          <p:nvPr/>
        </p:nvSpPr>
        <p:spPr>
          <a:xfrm>
            <a:off x="5398025" y="1559400"/>
            <a:ext cx="3321600" cy="17604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 = 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 &lt; n: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Ваш код тут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i *= 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300">
              <a:solidFill>
                <a:srgbClr val="2E95D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7466000" y="1282400"/>
            <a:ext cx="8121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496875" y="239200"/>
            <a:ext cx="8386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O(log n)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логарифмічний час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08" name="Google Shape;308;p46"/>
          <p:cNvGraphicFramePr/>
          <p:nvPr/>
        </p:nvGraphicFramePr>
        <p:xfrm>
          <a:off x="580100" y="292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{39A6620C-9C7E-4823-A909-C2A08E8D62F9}</a:tableStyleId>
              </a:tblPr>
              <a:tblGrid>
                <a:gridCol w="2015675"/>
                <a:gridCol w="2015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11182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Кількість циклів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9" name="Google Shape;309;p46"/>
          <p:cNvSpPr txBox="1"/>
          <p:nvPr/>
        </p:nvSpPr>
        <p:spPr>
          <a:xfrm>
            <a:off x="5398025" y="3548450"/>
            <a:ext cx="33216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₂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2 = 1    →   2¹ = 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₂ 4 = 2    →   2² = 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₂ 8 = 3    →   2³ = 8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₂16 = 4    →   2⁴ = 16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/>
        </p:nvSpPr>
        <p:spPr>
          <a:xfrm>
            <a:off x="496875" y="239200"/>
            <a:ext cx="8386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Основні часові складності алгоритмів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475" y="964600"/>
            <a:ext cx="7317132" cy="38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 txBox="1"/>
          <p:nvPr/>
        </p:nvSpPr>
        <p:spPr>
          <a:xfrm>
            <a:off x="496875" y="239200"/>
            <a:ext cx="8386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Л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огарифмічний масштаб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063" y="1046725"/>
            <a:ext cx="7261867" cy="38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 txBox="1"/>
          <p:nvPr/>
        </p:nvSpPr>
        <p:spPr>
          <a:xfrm>
            <a:off x="4813275" y="2263950"/>
            <a:ext cx="418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Типи алгоритмів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5" y="386475"/>
            <a:ext cx="4457075" cy="44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/>
        </p:nvSpPr>
        <p:spPr>
          <a:xfrm>
            <a:off x="1356150" y="2077550"/>
            <a:ext cx="62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Алгоритми сортування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1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Bubble sort (Метод "бульбашки")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51"/>
          <p:cNvSpPr txBox="1"/>
          <p:nvPr/>
        </p:nvSpPr>
        <p:spPr>
          <a:xfrm>
            <a:off x="496875" y="1117000"/>
            <a:ext cx="4159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Це один із найпростіших методів сортування. Його основна ідея полягає в порівнянні сусідніх елементів і перестановці їх місцями, якщо вони розташовані в неправильному порядку. Процес повторюється, доки весь масив не буде впорядкований.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Найгірша швидкодія О(n²)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Найкраща швидкодія О(n)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Стабільний: Так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Структура даних: Масиви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p51"/>
          <p:cNvPicPr preferRelativeResize="0"/>
          <p:nvPr/>
        </p:nvPicPr>
        <p:blipFill rotWithShape="1">
          <a:blip r:embed="rId4">
            <a:alphaModFix/>
          </a:blip>
          <a:srcRect b="0" l="18411" r="37405" t="0"/>
          <a:stretch/>
        </p:blipFill>
        <p:spPr>
          <a:xfrm>
            <a:off x="5768875" y="1117000"/>
            <a:ext cx="2979299" cy="37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2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Insertion sort (Метод вставок)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52"/>
          <p:cNvSpPr txBox="1"/>
          <p:nvPr/>
        </p:nvSpPr>
        <p:spPr>
          <a:xfrm>
            <a:off x="496875" y="1075075"/>
            <a:ext cx="38526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У цьому методі сортування елементи масиву перебираються по одному, і кожний наступний елемент вставляється на відповідне місце в середині вже відсортованої частини масиву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Сортування вставками - це простий алгоритм сортування, який працює подібно до того, як ви упорядковуєте гральні карти в руках.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Найгірша швидкодія О(n²)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Найкраща швидкодія О(n)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Стабільний: Так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Структура даних: Масив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900" y="1269512"/>
            <a:ext cx="4590849" cy="26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496875" y="239200"/>
            <a:ext cx="9341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Детальність алгоритму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96875" y="1117000"/>
            <a:ext cx="41916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Висока детальність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 Алгоритм описує кожен маленький крок, який необхідно виконати для досягнення результату.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Низька детальність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 Алгоритм описує загальний підхід до рішення проблеми, але може залишати деякі деталі або підкроки невизначеними.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Залежність від контексту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 Детальність алгоритму може залежати від контексту, в якому він використовується.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875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3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Quicksort (Швидке сортування)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53"/>
          <p:cNvSpPr txBox="1"/>
          <p:nvPr/>
        </p:nvSpPr>
        <p:spPr>
          <a:xfrm>
            <a:off x="496875" y="1117000"/>
            <a:ext cx="5939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Цей алгоритм використовує стратегію "розділяй та володарюй". Він вибирає один з елементів масиву як "опорний" і організовує решту масиву навколо нього таким чином, що елементи, менші за опорний, знаходяться зліва від нього, а більші — справа.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Найгірша швидкодія О(n²)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Найкраща швидкодія O(n log n)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Стабільний: Ні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Структура даних: Різні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53"/>
          <p:cNvPicPr preferRelativeResize="0"/>
          <p:nvPr/>
        </p:nvPicPr>
        <p:blipFill rotWithShape="1">
          <a:blip r:embed="rId4">
            <a:alphaModFix/>
          </a:blip>
          <a:srcRect b="0" l="7661" r="9516" t="13800"/>
          <a:stretch/>
        </p:blipFill>
        <p:spPr>
          <a:xfrm>
            <a:off x="4145175" y="2410150"/>
            <a:ext cx="4862726" cy="25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/>
        </p:nvSpPr>
        <p:spPr>
          <a:xfrm>
            <a:off x="496875" y="1139800"/>
            <a:ext cx="8356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Припустимо, у нас є список пар (ім'я, вік), і ми хочемо відсортувати цей список спочатку за іменем, а потім за віком.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4054375" y="1880650"/>
            <a:ext cx="4974600" cy="9351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"Микола"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25), 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"Олена"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19), 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"Микола"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20)]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p54"/>
          <p:cNvSpPr txBox="1"/>
          <p:nvPr/>
        </p:nvSpPr>
        <p:spPr>
          <a:xfrm>
            <a:off x="7808725" y="1673925"/>
            <a:ext cx="8121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9" name="Google Shape;369;p54"/>
          <p:cNvSpPr txBox="1"/>
          <p:nvPr/>
        </p:nvSpPr>
        <p:spPr>
          <a:xfrm>
            <a:off x="496875" y="239200"/>
            <a:ext cx="8386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"Стабільність" алгоритму сортування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54"/>
          <p:cNvSpPr txBox="1"/>
          <p:nvPr/>
        </p:nvSpPr>
        <p:spPr>
          <a:xfrm>
            <a:off x="496875" y="3081025"/>
            <a:ext cx="835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Якщо ми спочатку відсортуємо список за віком, ми отримаємо: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54"/>
          <p:cNvSpPr txBox="1"/>
          <p:nvPr/>
        </p:nvSpPr>
        <p:spPr>
          <a:xfrm>
            <a:off x="4054375" y="3861850"/>
            <a:ext cx="4974600" cy="9351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"Олена"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19), 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"Микола"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20), 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"Микола"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25)]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2" name="Google Shape;372;p54"/>
          <p:cNvSpPr txBox="1"/>
          <p:nvPr/>
        </p:nvSpPr>
        <p:spPr>
          <a:xfrm>
            <a:off x="7808725" y="3655125"/>
            <a:ext cx="8121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python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5"/>
          <p:cNvSpPr txBox="1"/>
          <p:nvPr/>
        </p:nvSpPr>
        <p:spPr>
          <a:xfrm>
            <a:off x="433625" y="1307150"/>
            <a:ext cx="3515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Тепер, якщо ми відсортуємо цей список за іменем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55"/>
          <p:cNvSpPr txBox="1"/>
          <p:nvPr/>
        </p:nvSpPr>
        <p:spPr>
          <a:xfrm>
            <a:off x="496875" y="239200"/>
            <a:ext cx="8386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"Стабільність" алгоритму сортування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4169400" y="2679100"/>
            <a:ext cx="4974600" cy="9351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Микола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20), 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"Микола"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25), 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Олена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19)]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55"/>
          <p:cNvSpPr txBox="1"/>
          <p:nvPr/>
        </p:nvSpPr>
        <p:spPr>
          <a:xfrm>
            <a:off x="4169400" y="1182050"/>
            <a:ext cx="4974600" cy="9351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"Олена"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19), 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"Микола"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20), 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"Микола"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25)]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2" name="Google Shape;382;p55"/>
          <p:cNvSpPr txBox="1"/>
          <p:nvPr/>
        </p:nvSpPr>
        <p:spPr>
          <a:xfrm>
            <a:off x="7923750" y="975325"/>
            <a:ext cx="8121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3" name="Google Shape;383;p55"/>
          <p:cNvSpPr txBox="1"/>
          <p:nvPr/>
        </p:nvSpPr>
        <p:spPr>
          <a:xfrm>
            <a:off x="4139025" y="4121825"/>
            <a:ext cx="4974600" cy="9351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Микола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25), 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"Микола"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20), (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Олена</a:t>
            </a:r>
            <a:r>
              <a:rPr lang="en" sz="130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DF3079"/>
                </a:solidFill>
                <a:latin typeface="Courier New"/>
                <a:ea typeface="Courier New"/>
                <a:cs typeface="Courier New"/>
                <a:sym typeface="Courier New"/>
              </a:rPr>
              <a:t>, 19)]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4" name="Google Shape;384;p55"/>
          <p:cNvSpPr txBox="1"/>
          <p:nvPr/>
        </p:nvSpPr>
        <p:spPr>
          <a:xfrm>
            <a:off x="7893375" y="3915100"/>
            <a:ext cx="8121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5" name="Google Shape;385;p55"/>
          <p:cNvSpPr txBox="1"/>
          <p:nvPr/>
        </p:nvSpPr>
        <p:spPr>
          <a:xfrm>
            <a:off x="939550" y="2954200"/>
            <a:ext cx="229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Стабільний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55"/>
          <p:cNvSpPr txBox="1"/>
          <p:nvPr/>
        </p:nvSpPr>
        <p:spPr>
          <a:xfrm>
            <a:off x="972500" y="4396925"/>
            <a:ext cx="236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Нес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табільний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55"/>
          <p:cNvSpPr txBox="1"/>
          <p:nvPr/>
        </p:nvSpPr>
        <p:spPr>
          <a:xfrm>
            <a:off x="7923750" y="2472375"/>
            <a:ext cx="8121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8" name="Google Shape;388;p55"/>
          <p:cNvSpPr/>
          <p:nvPr/>
        </p:nvSpPr>
        <p:spPr>
          <a:xfrm>
            <a:off x="2810675" y="2946550"/>
            <a:ext cx="8853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5"/>
          <p:cNvSpPr/>
          <p:nvPr/>
        </p:nvSpPr>
        <p:spPr>
          <a:xfrm>
            <a:off x="2810675" y="4389275"/>
            <a:ext cx="8853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882075" y="1032925"/>
            <a:ext cx="6218700" cy="3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Стабільний алгоритм сортування гарантує, що рівні елементи залишаються в тому ж відносному порядку, в якому вони були до сортування.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750" y="121625"/>
            <a:ext cx="2047099" cy="2047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/>
        </p:nvSpPr>
        <p:spPr>
          <a:xfrm>
            <a:off x="1356150" y="2077550"/>
            <a:ext cx="62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Алгоритми </a:t>
            </a: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пошуку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Linear search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Лінійний пошук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58"/>
          <p:cNvSpPr txBox="1"/>
          <p:nvPr/>
        </p:nvSpPr>
        <p:spPr>
          <a:xfrm>
            <a:off x="496875" y="1117000"/>
            <a:ext cx="4159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Лінійний пошук, як і випливає з назви, полягає в перевірці кожного елемента списку по черзі, доки не буде знайдено потрібний елемент або доки список не закінчиться.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Найкращий випадок O(1) - елемент першим є першим у списку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Середній випадок O(n/2)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Найгірший випадок O(n)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- елемент пошуку відсутній або є останнім у списку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Лінійний пошук є простим і зручним для невеликих списків або для списків, які не відсортовані.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350" y="1510713"/>
            <a:ext cx="4182525" cy="235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Binary 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search (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Двійковий пошук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59"/>
          <p:cNvSpPr txBox="1"/>
          <p:nvPr/>
        </p:nvSpPr>
        <p:spPr>
          <a:xfrm>
            <a:off x="496875" y="1117000"/>
            <a:ext cx="4159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Бінарний пошук використовує принцип "розділяй та володарюй" для пошуку елемента в відсортованому списку. При кожному кроці він порівнює елемент пошуку із середнім елементом списку і відкидає половину даних, де елемент пошуку точно не може бути.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Середній випадок: O(log n)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Найгірший випадок: O(log n)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Бінарний пошук вимагає, щоб список був відсортований. Він є набагато швидшим за лінійний пошук для великих списків.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300" y="1496425"/>
            <a:ext cx="38100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0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Interpolation search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Інтерполяційний пошук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60"/>
          <p:cNvSpPr txBox="1"/>
          <p:nvPr/>
        </p:nvSpPr>
        <p:spPr>
          <a:xfrm>
            <a:off x="496875" y="1117000"/>
            <a:ext cx="4159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Інтерполяційний пошук є поліпшеною версією бінарного пошуку для відсортованих списків, де значення елементів розподілені більш-менш рівномірно. Він використовує лінійну інтерполяцію для знаходження позиції елементу пошуку.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Середній випадок: O(log log n)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Найгірший випадок: O(n)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Інтерполяційний пошук найефективніший для великих відсортованих списків, де значення розподілені рівномірно.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6" name="Google Shape;4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672" y="1274499"/>
            <a:ext cx="4043425" cy="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0"/>
          <p:cNvPicPr preferRelativeResize="0"/>
          <p:nvPr/>
        </p:nvPicPr>
        <p:blipFill rotWithShape="1">
          <a:blip r:embed="rId5">
            <a:alphaModFix/>
          </a:blip>
          <a:srcRect b="0" l="24972" r="20406" t="21917"/>
          <a:stretch/>
        </p:blipFill>
        <p:spPr>
          <a:xfrm>
            <a:off x="5465900" y="2483200"/>
            <a:ext cx="2894976" cy="23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1"/>
          <p:cNvSpPr txBox="1"/>
          <p:nvPr/>
        </p:nvSpPr>
        <p:spPr>
          <a:xfrm>
            <a:off x="1356150" y="2077550"/>
            <a:ext cx="62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Графові алгоритми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2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Граф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496875" y="1117000"/>
            <a:ext cx="4159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Граф - це набір вершин (вузлів) та ребер, які з'єднують ці вершини. Граф може бути орієнтованим (де ребра мають напрямок) або неорієнтованим.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Представлення соціальних мереж, мереж Інтернету, дорожніх мереж тощо.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Алгоритми пошуку найкоротших шляхів, мінімальних остовних дерев та ін.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125" y="1117000"/>
            <a:ext cx="4182524" cy="26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496875" y="239200"/>
            <a:ext cx="9341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Неодміність 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алгоритму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96875" y="1117000"/>
            <a:ext cx="41916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Алгоритм повинен завершитися за скінченний час - </a:t>
            </a: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с</a:t>
            </a: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кінченність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 Це означає, що алгоритм не повинен мати нескінченних циклів або рекурсій, які не призводять до завершення.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Досягнення результату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 Після завершення алгоритму повинен бути отриманий певний результат або відповідь на поставлене завдання.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Результат алгоритму може залежати від вхідних даних, але сам процес виконання алгоритму повинен завжди бути неодмінним і завершуватися за скінченний час.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875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3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Breadth-First Search — BFS (Пошук у ширину)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63"/>
          <p:cNvSpPr txBox="1"/>
          <p:nvPr/>
        </p:nvSpPr>
        <p:spPr>
          <a:xfrm>
            <a:off x="496875" y="1117000"/>
            <a:ext cx="4159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BFS є алгоритмом обходу графа, який починається з кореневої вершини і розглядає всіх її сусідів на поточному рівні перед тим, як переходити до вершин наступного рівня.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Часова складність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O(V + E)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 де V - кількість вершин, E - кількість ребер.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Просторова складність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O(V)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Використання: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Виявлення найкоротшого шляху в не зваженому графі.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Перевірка на зв'язність графа.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Виявлення циклів у графі.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175" y="1332488"/>
            <a:ext cx="4182526" cy="247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4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Depth-First Search — DFS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Пошук у глибину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64"/>
          <p:cNvSpPr txBox="1"/>
          <p:nvPr/>
        </p:nvSpPr>
        <p:spPr>
          <a:xfrm>
            <a:off x="496875" y="1117000"/>
            <a:ext cx="4159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Алгоритм обходу графа, який спочатку відвідує вершину та рекурсивно обходить всі її неперевірені сусідні вершини перед тим, як повертатися назад.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Часова складність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O(V + E)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 де V - кількість вершин, E - кількість ребер.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Просторова складність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O(V)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Використання: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Пошук компонентів зв'язності в графі.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Перевірка на наявність циклів.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Топологічне сортування.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64"/>
          <p:cNvPicPr preferRelativeResize="0"/>
          <p:nvPr/>
        </p:nvPicPr>
        <p:blipFill rotWithShape="1">
          <a:blip r:embed="rId4">
            <a:alphaModFix/>
          </a:blip>
          <a:srcRect b="3892" l="3804" r="4971" t="0"/>
          <a:stretch/>
        </p:blipFill>
        <p:spPr>
          <a:xfrm>
            <a:off x="4797200" y="1222400"/>
            <a:ext cx="4126626" cy="3366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5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Дейкстри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65"/>
          <p:cNvSpPr txBox="1"/>
          <p:nvPr/>
        </p:nvSpPr>
        <p:spPr>
          <a:xfrm>
            <a:off x="496875" y="1117000"/>
            <a:ext cx="4159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Алгоритм знаходження найкоротших шляхів від однієї вершини до всіх інших в зваженому графі без від'ємних ваг.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Часова складність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O(V²)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 де V - кількість вершин, E - кількість ребер.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Просторова складність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O(V)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Знаходження найкоротших шляхів в соціальних мережах, мережах передачі даних тощо.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GPS-навігація.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250" y="1601825"/>
            <a:ext cx="4182525" cy="2533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6"/>
          <p:cNvSpPr txBox="1"/>
          <p:nvPr/>
        </p:nvSpPr>
        <p:spPr>
          <a:xfrm>
            <a:off x="1356150" y="2077550"/>
            <a:ext cx="62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Динамічне програмування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7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Визначення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67"/>
          <p:cNvSpPr txBox="1"/>
          <p:nvPr/>
        </p:nvSpPr>
        <p:spPr>
          <a:xfrm>
            <a:off x="496875" y="1117000"/>
            <a:ext cx="4159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Метод розв'язання оптимізаційних задач, який полягає в розбитті задачі на підзадачі, розв'язання цих підзадач та збереження їх результатів для подальшого використання.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Розв'язання задач на оптимальний шлях, комбінаторні задачі, задачі оптимізації тощо.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Значно прискорює розв'язання деяких задач завдяки уникненню повторних розрахунків.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Дозволяє розбити складні задачі на простіші підзадачі. Ефективне використання пам'яті завдяки зберіганню лише необхідних результатів.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9" name="Google Shape;47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225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8"/>
          <p:cNvSpPr txBox="1"/>
          <p:nvPr/>
        </p:nvSpPr>
        <p:spPr>
          <a:xfrm>
            <a:off x="496875" y="239200"/>
            <a:ext cx="8134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Основні етапи та підходи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68"/>
          <p:cNvSpPr txBox="1"/>
          <p:nvPr/>
        </p:nvSpPr>
        <p:spPr>
          <a:xfrm>
            <a:off x="496875" y="871075"/>
            <a:ext cx="4159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Розбиття задачі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: Розділити основну задачу на менші підзадачі.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Збереження результатів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: Зберігати результати підзадач у таблиці або масиві.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Використання підрахунків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: Використати збережені результати для розв'язання більших підзадач та основної задачі.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Рекурсивний підхід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 де результати підзадач зберігаються для уникнення повторних розрахунків.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Ітеративний підхід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 де підзадачі розв'язуються у певному порядку та результати зберігаються у таблиці.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7" name="Google Shape;4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150" y="9646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F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874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8138" y="288763"/>
            <a:ext cx="937200" cy="9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523679">
            <a:off x="4572037" y="344238"/>
            <a:ext cx="937199" cy="9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9"/>
          <p:cNvSpPr txBox="1"/>
          <p:nvPr/>
        </p:nvSpPr>
        <p:spPr>
          <a:xfrm>
            <a:off x="377450" y="1672050"/>
            <a:ext cx="7468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6D9BF5"/>
                </a:solidFill>
                <a:latin typeface="Montserrat"/>
                <a:ea typeface="Montserrat"/>
                <a:cs typeface="Montserrat"/>
                <a:sym typeface="Montserrat"/>
              </a:rPr>
              <a:t>Дякую!</a:t>
            </a:r>
            <a:endParaRPr b="1" i="0" sz="6000" u="none" cap="none" strike="noStrike">
              <a:solidFill>
                <a:srgbClr val="6D9B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sz="6000">
              <a:solidFill>
                <a:srgbClr val="6D9B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sz="6000">
              <a:solidFill>
                <a:srgbClr val="6D9B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850" y="1672050"/>
            <a:ext cx="3099297" cy="20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496875" y="239200"/>
            <a:ext cx="9341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Визначеність </a:t>
            </a: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алгоритму</a:t>
            </a:r>
            <a:endParaRPr b="1" sz="2000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496875" y="1117000"/>
            <a:ext cx="41916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Чіткість інструкцій.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Кожна інструкція або команда в алгоритмі повинна бути такою, що її можна однозначно зрозуміти і виконати без будь-якого простору для інтерпретації.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Відсутність неоднозначності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 Не повинно бути жодних кроків, які можна було б інтерпретувати по-різному. Наприклад, інструкція "вибери число" є неоднозначною, тоді як "вибери найбільше число зі списку" є однозначною.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Послідовність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 Порядок виконання кроків має бути чітко визначений.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Деталізація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 Наприклад, якщо алгоритм включає сортування списку, він повинен вказувати, який метод сортування використовується.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875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496875" y="239200"/>
            <a:ext cx="9341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Структура алгоритму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82700" y="1117000"/>
            <a:ext cx="4422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Вхід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: Це дані, які алгоритм отримує на початку своєї роботи. Це може бути введення користувача, дані з файлу, значення з бази даних тощо.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Обробка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 Серце алгоритму, де відбувається вся логіка обробки. Тут виконуються різні операції з вхідними даними, такі як обчислення, сортування, пошук тощо.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Вихід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: Після завершення обробки алгоритм видає результат. Це може бути виведення на екран, запис в файл, відправка даних в мережу тощо.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525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1356150" y="2077550"/>
            <a:ext cx="62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Застосування алгоритмів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3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496875" y="239200"/>
            <a:ext cx="9341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Пошук</a:t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496875" y="1117000"/>
            <a:ext cx="4108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Алгоритми пошуку - це серце багатьох сучасних технологій, які ми використовуємо щодня.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Від швидкого знаходження контакту у вашому смартфоні до вибору релевантних результатів у пошукових системах - це завдяки алгоритмам пошуку.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Вони допомагають нам ефективно працювати з величезними об'ємами інформації, роблячи наше життя простішим та продуктивнішим.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400" y="1117000"/>
            <a:ext cx="3874102" cy="38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